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8" d="100"/>
          <a:sy n="108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F7B252-8E90-66C4-F94F-326FC3C48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0B2CF-D92D-F8D8-8E48-F0AE1AD04A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47AB-D8BE-4658-96E3-C2AB66B937A7}" type="datetimeFigureOut">
              <a:rPr lang="en-AU" smtClean="0"/>
              <a:t>14/07/2025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56BB-C67C-CB7F-66A7-362B9A41A9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D1021-1AD5-F364-F040-DDB6FF0ED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9EBE-E731-469E-9215-BA1B16CF53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10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0207E1-0C40-D4F1-348E-26B6DCE4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286" y="455126"/>
            <a:ext cx="9247139" cy="7017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34F11-0920-6B36-FFE3-2B79C29D1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488" y="1357313"/>
            <a:ext cx="11056937" cy="4940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5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284E9-DFFD-1643-6BA7-CAE2BF8D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12" y="367646"/>
            <a:ext cx="9382176" cy="8861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C0A0B-10D8-6D0B-B89F-083C79740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404938"/>
            <a:ext cx="5240337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D579F-7815-67F3-080E-1C58B1257C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8838" y="1404938"/>
            <a:ext cx="5734050" cy="49672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4" y="1357460"/>
            <a:ext cx="11124185" cy="49592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045-D737-605E-3913-CAC665A5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390889"/>
            <a:ext cx="9445658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2316E-89A4-342F-C435-98F7215E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260" y="836312"/>
            <a:ext cx="8634952" cy="417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62A657-439B-EB60-7EBA-D92F47272B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624" y="1357460"/>
            <a:ext cx="11124185" cy="495920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747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Content 2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F4E-5173-8960-7D69-90E3A0D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554" y="409223"/>
            <a:ext cx="945508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9C4-1211-6280-270B-6D497398C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418" y="778555"/>
            <a:ext cx="8719793" cy="475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C83A4-AE0B-89C3-5F60-9D7E17594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538" y="1423988"/>
            <a:ext cx="5457825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3A26C-38AD-0903-640F-848A3E946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423988"/>
            <a:ext cx="5605463" cy="4883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71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567431"/>
            <a:ext cx="11106150" cy="5404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154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FEE8B-99AD-8ACB-CE26-7DC715E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567431"/>
            <a:ext cx="11106150" cy="5404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154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3C267-E856-3759-C3B6-6E99391362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791" y="1837679"/>
            <a:ext cx="10631009" cy="430912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045C84-B87E-08B2-07B1-E7313EF3D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6373813"/>
            <a:ext cx="11106150" cy="4000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D8DBCCE-998F-DB36-8CF5-393F3CC18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126" y="751909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60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1586529"/>
            <a:ext cx="10700536" cy="3640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154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ve Activit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6448AB-BFB0-DD9B-B8D4-C071A2F1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1586529"/>
            <a:ext cx="10700536" cy="3640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154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59E88-BB25-7C09-C1B1-6D446D3621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402" y="1846555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F629E-605E-E31A-91B4-B32DE4CEDE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21138" y="1846556"/>
            <a:ext cx="5257800" cy="4355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17FA-DFAF-4D3E-CCCC-1905C9EE0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788" y="6356350"/>
            <a:ext cx="11088687" cy="4079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z="2000" dirty="0"/>
              <a:t>answer</a:t>
            </a:r>
            <a:endParaRPr lang="en-AU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1CCA867-34F8-FE66-C7B8-4A1DA1CF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264" y="774664"/>
            <a:ext cx="3261674" cy="658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15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21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93A3BC-AC94-0D22-4DA4-EC18E3D7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2" y="4654321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9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201915-BC85-8396-6FCE-C57DF85A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2" r:id="rId4"/>
    <p:sldLayoutId id="2147483663" r:id="rId5"/>
    <p:sldLayoutId id="2147483659" r:id="rId6"/>
    <p:sldLayoutId id="2147483660" r:id="rId7"/>
    <p:sldLayoutId id="2147483661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Linux Boot Processes and File Systems. Recovering Graphics Files.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Week 7, Lecture 1</a:t>
            </a:r>
          </a:p>
          <a:p>
            <a:r>
              <a:t>Digital Forensic | ICT312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 Structures in Ext4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Hard Links and Symbolic 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Symbolic links (symlinks) are pointers to other files and do not affect the link count.</a:t>
            </a:r>
          </a:p>
          <a:p>
            <a:pPr>
              <a:defRPr sz="2000"/>
            </a:pPr>
            <a:r>
              <a:t>They can point to items on other drives or network locations using an absolute path.</a:t>
            </a:r>
          </a:p>
          <a:p>
            <a:pPr>
              <a:defRPr sz="2000"/>
            </a:pPr>
            <a:r>
              <a:t>Symbolic links have their own inode, distinct from the inode of the target file.</a:t>
            </a:r>
          </a:p>
          <a:p>
            <a:pPr>
              <a:defRPr sz="2000"/>
            </a:pPr>
            <a:r>
              <a:t>They depend on the existence of the target file; if the target is deleted, the symlink becomes invalid.</a:t>
            </a:r>
          </a:p>
          <a:p>
            <a:pPr>
              <a:defRPr sz="2000"/>
            </a:pPr>
            <a:r>
              <a:t>Symbolic links are easier to identify on a running Linux system compared to hard links.</a:t>
            </a:r>
          </a:p>
          <a:p>
            <a:pPr>
              <a:defRPr sz="2000"/>
            </a:pPr>
            <a:r>
              <a:t>They identify destinations by name and path, not by inode numbers.</a:t>
            </a:r>
          </a:p>
          <a:p>
            <a:pPr>
              <a:defRPr sz="2000"/>
            </a:pPr>
            <a:r>
              <a:t>To create a symbolic link, use the command: ln -s &lt;source&gt; &lt;link_name&gt;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Examining Linux File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Linux system files contains hashed passwords for the local system?</a:t>
            </a:r>
          </a:p>
          <a:p>
            <a:pPr lvl="1"/>
            <a:r>
              <a:t>A) /etc/shadow</a:t>
            </a:r>
          </a:p>
          <a:p>
            <a:pPr lvl="1"/>
            <a:r>
              <a:t>B) /etc/passwd</a:t>
            </a:r>
          </a:p>
          <a:p>
            <a:pPr lvl="1"/>
            <a:r>
              <a:t>C) /var/log/syslog</a:t>
            </a:r>
          </a:p>
          <a:p>
            <a:pPr lvl="1"/>
            <a:r>
              <a:t>D) /etc/fstab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A - The /etc/shadow file contains hashed passwords for the local system. It is more secure than /etc/passwd, which stores user account information but does not contain actual passwords.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Macintosh File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Mac File Structures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macOS files consist of two forks:</a:t>
            </a:r>
          </a:p>
          <a:p>
            <a:pPr>
              <a:defRPr sz="2000"/>
            </a:pPr>
            <a:r>
              <a:t>1. Data Fork: Stores user-created data (text, spreadsheets) and application data (e.g., Microsoft Word/Excel). Contains resource map, header info, window locations, and icons.</a:t>
            </a:r>
          </a:p>
          <a:p>
            <a:pPr>
              <a:defRPr sz="2000"/>
            </a:pPr>
            <a:r>
              <a:t>2. Resource Fork: Stores metadata and application information (menus, dialog boxes, icons, executable code). Also contains resource map and header information.</a:t>
            </a:r>
          </a:p>
          <a:p>
            <a:pPr>
              <a:defRPr sz="2000"/>
            </a:pPr>
            <a:r>
              <a:t>Both forks contain:</a:t>
            </a:r>
          </a:p>
          <a:p>
            <a:pPr>
              <a:defRPr sz="2000"/>
            </a:pPr>
            <a:r>
              <a:t>- Resource map</a:t>
            </a:r>
          </a:p>
          <a:p>
            <a:pPr>
              <a:defRPr sz="2000"/>
            </a:pPr>
            <a:r>
              <a:t>- Resource header information</a:t>
            </a:r>
          </a:p>
          <a:p>
            <a:pPr>
              <a:defRPr sz="2000"/>
            </a:pPr>
            <a:r>
              <a:t>- Window locations</a:t>
            </a:r>
          </a:p>
          <a:p>
            <a:pPr>
              <a:defRPr sz="2000"/>
            </a:pPr>
            <a:r>
              <a:t>- Icons</a:t>
            </a:r>
          </a:p>
          <a:p>
            <a:pPr>
              <a:defRPr sz="2000"/>
            </a:pPr>
            <a:r>
              <a:t>Note: Either fork can be empty in macOS.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Macintosh File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An Overview of Mac File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t>Data Fork: Contains user-created data (text, spreadsheets) and application data (executable code, icons).</a:t>
            </a:r>
          </a:p>
          <a:p>
            <a:pPr>
              <a:defRPr sz="1800"/>
            </a:pPr>
            <a:r>
              <a:t>Resource Fork: Stores metadata, application information (menus, dialog boxes), and icons.</a:t>
            </a:r>
          </a:p>
          <a:p>
            <a:pPr>
              <a:defRPr sz="1800"/>
            </a:pPr>
            <a:r>
              <a:t>Both forks include: Resource map, header information, window locations, and icons.</a:t>
            </a:r>
          </a:p>
          <a:p>
            <a:pPr>
              <a:defRPr sz="1800"/>
            </a:pPr>
            <a:r>
              <a:t>Forks can be empty in macOS.</a:t>
            </a:r>
          </a:p>
          <a:p>
            <a:pPr>
              <a:defRPr sz="1800"/>
            </a:pPr>
            <a:r>
              <a:t>Logical Block: Max 512 bytes, assembled into allocation blocks for storage.</a:t>
            </a:r>
          </a:p>
          <a:p>
            <a:pPr>
              <a:defRPr sz="1800"/>
            </a:pPr>
            <a:r>
              <a:t>Allocation Block: Group of consecutive logical blocks; files occupy one allocation block.</a:t>
            </a:r>
          </a:p>
          <a:p>
            <a:pPr>
              <a:defRPr sz="1800"/>
            </a:pPr>
            <a:r>
              <a:t>File Fragmentation: Reduced using clumps (contiguous allocation blocks).</a:t>
            </a:r>
          </a:p>
          <a:p>
            <a:pPr>
              <a:defRPr sz="1800"/>
            </a:pPr>
            <a:r>
              <a:t>HFS/HFS+ File Systems: Logical EOF (actual data end) vs. Physical EOF (allocated space).</a:t>
            </a:r>
          </a:p>
          <a:p>
            <a:pPr>
              <a:defRPr sz="1800"/>
            </a:pPr>
            <a:r>
              <a:t>Boot Blocks: First two logical blocks on older HFS drives, contain system startup instructions.</a:t>
            </a:r>
          </a:p>
          <a:p>
            <a:pPr>
              <a:defRPr sz="1800"/>
            </a:pPr>
            <a:r>
              <a:t>Master Directory Block (MDB): Stores volume information; used in HFS, VIB in HFS+.</a:t>
            </a:r>
          </a:p>
          <a:p>
            <a:pPr>
              <a:defRPr sz="1800"/>
            </a:pPr>
            <a:r>
              <a:t>Volume Bitmap: Tracks block usage; size depends on allocated blocks.</a:t>
            </a:r>
          </a:p>
          <a:p>
            <a:pPr>
              <a:defRPr sz="1800"/>
            </a:pPr>
            <a:r>
              <a:t>Catalog: Maintains file/directory relationships; used with B*-tree for directory/file mapping.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Macintosh File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Forensics Procedures in Mac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600"/>
            </a:pPr>
            <a:r>
              <a:t>macOS file system differs from Linux in several ways:</a:t>
            </a:r>
          </a:p>
          <a:p>
            <a:pPr>
              <a:defRPr sz="1600"/>
            </a:pPr>
            <a:r>
              <a:t>Linux has /home/username and /root directories; macOS uses /users/username and /private/var/root</a:t>
            </a:r>
          </a:p>
          <a:p>
            <a:pPr>
              <a:defRPr sz="1600"/>
            </a:pPr>
            <a:r>
              <a:t>The /home directory exists in macOS but is empty</a:t>
            </a:r>
          </a:p>
          <a:p>
            <a:pPr>
              <a:defRPr sz="1600"/>
            </a:pPr>
            <a:r>
              <a:t>macOS users have limited access to other user accounts' files</a:t>
            </a:r>
          </a:p>
          <a:p>
            <a:pPr>
              <a:defRPr sz="1600"/>
            </a:pPr>
            <a:r>
              <a:t>Guest account is disabled by default (no password if enabled, and guest files are deleted at logout)</a:t>
            </a:r>
          </a:p>
          <a:p>
            <a:pPr>
              <a:defRPr sz="1600"/>
            </a:pPr>
            <a:r>
              <a:t>Application settings are stored in three formats:</a:t>
            </a:r>
          </a:p>
          <a:p>
            <a:pPr>
              <a:defRPr sz="1600"/>
            </a:pPr>
            <a:r>
              <a:t>Plaintext files (viewable in any text editor)</a:t>
            </a:r>
          </a:p>
          <a:p>
            <a:pPr>
              <a:defRPr sz="1600"/>
            </a:pPr>
            <a:r>
              <a:t>Plist files (plain XML and binary plists stored in /Library/Preferences)</a:t>
            </a:r>
          </a:p>
          <a:p>
            <a:pPr>
              <a:defRPr sz="1600"/>
            </a:pPr>
            <a:r>
              <a:t>SQLite databases (viewable with SQLite Database Browser)</a:t>
            </a:r>
          </a:p>
          <a:p>
            <a:pPr>
              <a:defRPr sz="1600"/>
            </a:pPr>
            <a:r>
              <a:t>Unified logging feature (macOS 10.6+):</a:t>
            </a:r>
          </a:p>
          <a:p>
            <a:pPr>
              <a:defRPr sz="1600"/>
            </a:pPr>
            <a:r>
              <a:t>Stores logs in /var/db/diagnostics and /var/db/uuid.text</a:t>
            </a:r>
          </a:p>
          <a:p>
            <a:pPr>
              <a:defRPr sz="1600"/>
            </a:pPr>
            <a:r>
              <a:t>Utilities: log, log collect, log show (see https://developer.apple.com/videos/play/wwdc2016/721/)</a:t>
            </a:r>
          </a:p>
          <a:p>
            <a:pPr>
              <a:defRPr sz="1600"/>
            </a:pPr>
            <a:r>
              <a:t>Other key files for investigation:</a:t>
            </a:r>
          </a:p>
          <a:p>
            <a:pPr>
              <a:defRPr sz="1600"/>
            </a:pPr>
            <a:r>
              <a:t>/System/Library/CoreServices/SystemVersion.plist (OS version)</a:t>
            </a:r>
          </a:p>
          <a:p>
            <a:pPr>
              <a:defRPr sz="1600"/>
            </a:pPr>
            <a:r>
              <a:t>/Library/Preferences/SystemConfiguration/NetworkInterfaces.plist (network interfaces)</a:t>
            </a:r>
          </a:p>
          <a:p>
            <a:pPr>
              <a:defRPr sz="1600"/>
            </a:pPr>
            <a:r>
              <a:t>/private/var/db/DirectoryService/flatfile.db (user list, pre-10.7)</a:t>
            </a:r>
          </a:p>
          <a:p>
            <a:pPr>
              <a:defRPr sz="1600"/>
            </a:pPr>
            <a:r>
              <a:t>/private/var/db/shadow/hash (account passwords)</a:t>
            </a:r>
          </a:p>
          <a:p>
            <a:pPr>
              <a:defRPr sz="1600"/>
            </a:pPr>
            <a:r>
              <a:t>FileVault encryption (introduced in 10.3):</a:t>
            </a:r>
          </a:p>
          <a:p>
            <a:pPr>
              <a:defRPr sz="1600"/>
            </a:pPr>
            <a:r>
              <a:t>Encrypts /users directory with master and recovery keys (recoverable from RAM)</a:t>
            </a:r>
          </a:p>
          <a:p>
            <a:pPr>
              <a:defRPr sz="1600"/>
            </a:pPr>
            <a:r>
              <a:t>Improved FileVault2 (10.7+): full disk encryption with 128-bit AES</a:t>
            </a:r>
          </a:p>
          <a:p>
            <a:pPr>
              <a:defRPr sz="1600"/>
            </a:pPr>
            <a:r>
              <a:t>Keychain management (since Mac OS 8.6):</a:t>
            </a:r>
          </a:p>
          <a:p>
            <a:pPr>
              <a:defRPr sz="1600"/>
            </a:pPr>
            <a:r>
              <a:t>Stores passwords for applications, websites, and system files</a:t>
            </a:r>
          </a:p>
          <a:p>
            <a:pPr>
              <a:defRPr sz="1600"/>
            </a:pPr>
            <a:r>
              <a:t>Keychain files located in /System/Library/Keychains and /Library/Keychains</a:t>
            </a:r>
          </a:p>
          <a:p>
            <a:pPr>
              <a:defRPr sz="1600"/>
            </a:pPr>
            <a:r>
              <a:t>Deleted files in macOS:</a:t>
            </a:r>
          </a:p>
          <a:p>
            <a:pPr>
              <a:defRPr sz="1600"/>
            </a:pPr>
            <a:r>
              <a:t>Stored in Trash folder</a:t>
            </a:r>
          </a:p>
          <a:p>
            <a:pPr>
              <a:defRPr sz="1600"/>
            </a:pPr>
            <a:r>
              <a:t>Command-line deletions do not appear in Trash</a:t>
            </a:r>
          </a:p>
          <a:p>
            <a:pPr>
              <a:defRPr sz="1600"/>
            </a:pPr>
            <a:r>
              <a:t>macOS retains filenames in Trash unlike Windows</a:t>
            </a:r>
          </a:p>
          <a:p>
            <a:pPr>
              <a:defRPr sz="1600"/>
            </a:pPr>
            <a:r>
              <a:t>Timestamps in macOS are more accurate (creation time copied)</a:t>
            </a:r>
          </a:p>
          <a:p>
            <a:pPr>
              <a:defRPr sz="1600"/>
            </a:pPr>
            <a:r>
              <a:t>Forensic tools for macOS:</a:t>
            </a:r>
          </a:p>
          <a:p>
            <a:pPr>
              <a:defRPr sz="1600"/>
            </a:pPr>
            <a:r>
              <a:t>BlackBag Technologies, SubRosaSoft MacForensicsLab, ProDiscover, Sleuth Kit, Autopsy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Forensics Procedures in Mac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Acquisition Methods in macOS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t>To create a drive image of a macOS system, use techniques from Chapter 5, with exceptions due to Apple's design.</a:t>
            </a:r>
          </a:p>
          <a:p>
            <a:pPr>
              <a:defRPr sz="1800"/>
            </a:pPr>
            <a:r>
              <a:t>Special tools are required: macOS-compatible forensic boot CD/DVD to write to external drives (FireWire/USB).</a:t>
            </a:r>
          </a:p>
          <a:p>
            <a:pPr>
              <a:defRPr sz="1800"/>
            </a:pPr>
            <a:r>
              <a:t>Larger macOS systems (desktops) allow easier hard drive removal compared to Mac Minis or MacBook Airs.</a:t>
            </a:r>
          </a:p>
          <a:p>
            <a:pPr>
              <a:defRPr sz="1800"/>
            </a:pPr>
            <a:r>
              <a:t>BlackBag Technologies provides MacQuisition (forensic boot CD) and free tools for macOS forensics.</a:t>
            </a:r>
          </a:p>
          <a:p>
            <a:pPr>
              <a:defRPr sz="1800"/>
            </a:pPr>
            <a:r>
              <a:t>Post-acquisition analysis depends on the image format: .e0l requires EnCase, FTK, or X-Ways; raw format can use multiple tools.</a:t>
            </a:r>
          </a:p>
          <a:p>
            <a:pPr>
              <a:defRPr sz="1800"/>
            </a:pPr>
            <a:r>
              <a:t>Key tools include: BlackBag Technologies, SubRosaSoft MacForensicsLab, EnCase, Palladin, X-Ways, and FTK.</a:t>
            </a:r>
          </a:p>
          <a:p>
            <a:pPr>
              <a:defRPr sz="1800"/>
            </a:pPr>
            <a:r>
              <a:t>Some tools (BlackBag and MacForensicsLab) can disable/enabled Disk Arbitration for USB/FireWire drives.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Understanding Macintosh File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best describes the primary advantage of the Apple File System (APFS) over the older HFS+ file system in macOS High Sierra?</a:t>
            </a:r>
          </a:p>
          <a:p>
            <a:pPr lvl="1"/>
            <a:r>
              <a:t>A) It allows for larger file sizes on smaller volumes.</a:t>
            </a:r>
          </a:p>
          <a:p>
            <a:pPr lvl="1"/>
            <a:r>
              <a:t>B) It supports more efficient disk use with smaller file sizes on larger volumes.</a:t>
            </a:r>
          </a:p>
          <a:p>
            <a:pPr lvl="1"/>
            <a:r>
              <a:t>C) It provides better security, encryption, and performance speeds with enhanced crash protection through metadata duplication.</a:t>
            </a:r>
          </a:p>
          <a:p>
            <a:pPr lvl="1"/>
            <a:r>
              <a:t>D) It enables users to access Unix File System (UFS) features directly without conversion.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C - APFS was designed for flash memory and offers improved security, encryption, and performance compared to HFS+. It also includes crash protection by copying metadata when data is written, which is a key distinction from HFS+.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Linux Forensics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Installing Sleuth Kit and Autopsy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Install Sleuth Kit before Autopsy in Linux (Windows and macOS only require Autopsy installation)</a:t>
            </a:r>
          </a:p>
          <a:p>
            <a:pPr>
              <a:defRPr sz="2000"/>
            </a:pPr>
            <a:r>
              <a:t>Use RPM Package Manager for Red Hat/Fedora Linux distributions</a:t>
            </a:r>
          </a:p>
          <a:p>
            <a:pPr>
              <a:defRPr sz="2000"/>
            </a:pPr>
            <a:r>
              <a:t>Ensure root privileges for Ubuntu 16.04 installation</a:t>
            </a:r>
          </a:p>
          <a:p>
            <a:pPr>
              <a:defRPr sz="2000"/>
            </a:pPr>
            <a:r>
              <a:t>Steps: apt-get install sleuthkit, apt-get install autopsy, create evidence locker directory, start Autopsy with -d flag</a:t>
            </a:r>
          </a:p>
          <a:p>
            <a:pPr>
              <a:defRPr sz="2000"/>
            </a:pPr>
            <a:r>
              <a:t>Access Autopsy via browser at http://localhost:9999/autopsy</a:t>
            </a:r>
          </a:p>
          <a:p>
            <a:pPr>
              <a:defRPr sz="2000"/>
            </a:pPr>
            <a:r>
              <a:t>Note: Disable JavaScript in browser if warning appears</a:t>
            </a:r>
          </a:p>
          <a:p>
            <a:pPr>
              <a:defRPr sz="2000"/>
            </a:pPr>
            <a:r>
              <a:t>Keep Autopsy running for subsequent activities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Linux Forensics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Examining a Case with Sleuth Kit and Autopsy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200"/>
            </a:pPr>
            <a:r>
              <a:t>Copy GCFI-LX.00n image files to the evidence locker</a:t>
            </a:r>
          </a:p>
          <a:p>
            <a:pPr>
              <a:defRPr sz="2200"/>
            </a:pPr>
            <a:r>
              <a:t>Launch Autopsy and create a new case named 'InChap7'</a:t>
            </a:r>
          </a:p>
          <a:p>
            <a:pPr>
              <a:defRPr sz="2200"/>
            </a:pPr>
            <a:r>
              <a:t>Add host 'TestUbuntu12-04' and image file to the case</a:t>
            </a:r>
          </a:p>
          <a:p>
            <a:pPr>
              <a:defRPr sz="2200"/>
            </a:pPr>
            <a:r>
              <a:t>Ensure correct path and partition settings for image loading</a:t>
            </a:r>
          </a:p>
          <a:p>
            <a:pPr>
              <a:defRPr sz="2200"/>
            </a:pPr>
            <a:r>
              <a:t>Calculate MD5 hash for the image file</a:t>
            </a:r>
          </a:p>
          <a:p>
            <a:pPr>
              <a:defRPr sz="2200"/>
            </a:pPr>
            <a:r>
              <a:t>Perform keyword search for 'martha' in allocated/unallocated space</a:t>
            </a:r>
          </a:p>
          <a:p>
            <a:pPr>
              <a:defRPr sz="2200"/>
            </a:pPr>
            <a:r>
              <a:t>Review search results and close the search interface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Linux Forensics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Examining a Case with Sleuth Kit and Autopsy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Launch Autopsy and create a new case named 'InChap7' with a description and your name.</a:t>
            </a:r>
          </a:p>
          <a:p>
            <a:pPr>
              <a:defRPr sz="2000"/>
            </a:pPr>
            <a:r>
              <a:t>Add a host named 'TestUbuntu12-04' to the case.</a:t>
            </a:r>
          </a:p>
          <a:p>
            <a:pPr>
              <a:defRPr sz="2000"/>
            </a:pPr>
            <a:r>
              <a:t>Add the image file to the evidence locker, ensuring the path is correct and case-sensitive.</a:t>
            </a:r>
          </a:p>
          <a:p>
            <a:pPr>
              <a:defRPr sz="2000"/>
            </a:pPr>
            <a:r>
              <a:t>Verify the image is loaded correctly and calculate its MD5 hash.</a:t>
            </a:r>
          </a:p>
          <a:p>
            <a:pPr>
              <a:defRPr sz="2000"/>
            </a:pPr>
            <a:r>
              <a:t>Perform a keyword search for 'martha' in both allocated and unallocated space.</a:t>
            </a:r>
          </a:p>
          <a:p>
            <a:pPr>
              <a:defRPr sz="2000"/>
            </a:pPr>
            <a:r>
              <a:t>Review search results, including ASCII and Hex fragments, for relevant information.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Examining Linux File Structures</a:t>
            </a:r>
          </a:p>
          <a:p>
            <a:pPr/>
            <a:r>
              <a:t>Understanding Macintosh File Structures</a:t>
            </a:r>
          </a:p>
          <a:p>
            <a:pPr/>
            <a:r>
              <a:t>Using Linux Forensics Tools</a:t>
            </a:r>
          </a:p>
          <a:p>
            <a:pPr/>
            <a:r>
              <a:t>Recognizing a Graphics File</a:t>
            </a:r>
          </a:p>
          <a:p>
            <a:pPr/>
            <a:r>
              <a:t>Understanding Data Compression</a:t>
            </a:r>
          </a:p>
          <a:p>
            <a:pPr/>
            <a:r>
              <a:t>Identifying Unknown File Formats</a:t>
            </a:r>
          </a:p>
          <a:p>
            <a:pPr/>
            <a:r>
              <a:t>Understanding Copyright Issues with Graphics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Linux Forensics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Examining a Case with Sleuth Kit and Autopsy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Kali Linux offers a comprehensive suite of forensic tools.</a:t>
            </a:r>
          </a:p>
          <a:p>
            <a:pPr>
              <a:defRPr sz="2000"/>
            </a:pPr>
            <a:r>
              <a:t>Access GUI tools through the Kali menu under the Forensics category.</a:t>
            </a:r>
          </a:p>
          <a:p>
            <a:pPr>
              <a:defRPr sz="2000"/>
            </a:pPr>
            <a:r>
              <a:t>Key tools include Autopsy, which is listed first in the Forensics menu.</a:t>
            </a:r>
          </a:p>
          <a:p>
            <a:pPr>
              <a:defRPr sz="2000"/>
            </a:pPr>
            <a:r>
              <a:t>Other tools in the Forensic Carving Tools category are primarily command-line based.</a:t>
            </a:r>
          </a:p>
          <a:p>
            <a:pPr>
              <a:defRPr sz="2000"/>
            </a:pPr>
            <a:r>
              <a:t>Building GUI commercial tool suites requires significant development effort.</a:t>
            </a:r>
          </a:p>
          <a:p>
            <a:pPr>
              <a:defRPr sz="2000"/>
            </a:pPr>
            <a:r>
              <a:t>To explore these tools, download the Kali ISO image and set up a virtual machine.</a:t>
            </a:r>
          </a:p>
          <a:p>
            <a:pPr>
              <a:defRPr sz="2000"/>
            </a:pPr>
            <a:r>
              <a:t>Install Kali with default settings, using 'password' as the root password.</a:t>
            </a:r>
          </a:p>
          <a:p>
            <a:pPr>
              <a:defRPr sz="2000"/>
            </a:pPr>
            <a:r>
              <a:t>After installation, access the Forensics menu to explore available tools.</a:t>
            </a:r>
          </a:p>
          <a:p>
            <a:pPr>
              <a:defRPr sz="2000"/>
            </a:pPr>
            <a:r>
              <a:t>Exit Kali and power off the VM after exploration.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Using Linux Forensics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is a primary function of the Foremost tool in Linux forensics?</a:t>
            </a:r>
          </a:p>
          <a:p>
            <a:pPr lvl="1"/>
            <a:r>
              <a:t>A) Analyzing Windows file systems for evidence</a:t>
            </a:r>
          </a:p>
          <a:p>
            <a:pPr lvl="1"/>
            <a:r>
              <a:t>B) Recovering deleted files from disk images</a:t>
            </a:r>
          </a:p>
          <a:p>
            <a:pPr lvl="1"/>
            <a:r>
              <a:t>C) Creating network traffic analysis reports</a:t>
            </a:r>
          </a:p>
          <a:p>
            <a:pPr lvl="1"/>
            <a:r>
              <a:t>D) Encrypting forensic data for secure storage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B - Foremost is a carving tool designed to recover deleted files from disk images by identifying file headers and footers. It is specifically used for file recovery in forensic investigations.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Recognizing a Graphics File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Bitmap and Raster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200"/>
            </a:pPr>
            <a:r>
              <a:t>Bitmap images store graphics as grids of pixels (picture elements).</a:t>
            </a:r>
          </a:p>
          <a:p>
            <a:pPr>
              <a:defRPr sz="2200"/>
            </a:pPr>
            <a:r>
              <a:t>Raster images are collections of pixels stored in rows for easier printing.</a:t>
            </a:r>
          </a:p>
          <a:p>
            <a:pPr>
              <a:defRPr sz="2200"/>
            </a:pPr>
            <a:r>
              <a:t>Both bitmap and raster images use pixels, but raster images organize them in rows for print efficiency.</a:t>
            </a:r>
          </a:p>
          <a:p>
            <a:pPr>
              <a:defRPr sz="2200"/>
            </a:pPr>
            <a:r>
              <a:t>Printing converts images to print pixels line by line rather than processing all pixels at once.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Recognizing a Graphics File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Graphics File Formats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Graphics files are created and saved in editors like Microsoft Paint, Adobe Photoshop, or Gnome GIMP.</a:t>
            </a:r>
          </a:p>
          <a:p>
            <a:pPr>
              <a:defRPr sz="2000"/>
            </a:pPr>
            <a:r>
              <a:t>Standard bitmap formats: .png, .gif, .jpg/.jpeg, .tif/.tiff, .bmp</a:t>
            </a:r>
          </a:p>
          <a:p>
            <a:pPr>
              <a:defRPr sz="2000"/>
            </a:pPr>
            <a:r>
              <a:t>Standard vector formats: .hpgl, .dxf</a:t>
            </a:r>
          </a:p>
          <a:p>
            <a:pPr>
              <a:defRPr sz="2000"/>
            </a:pPr>
            <a:r>
              <a:t>Nonstandard formats include: .tga, .rtl, .psd, .ai, .fh11, .svg, .pcx</a:t>
            </a:r>
          </a:p>
          <a:p>
            <a:pPr>
              <a:defRPr sz="2000"/>
            </a:pPr>
            <a:r>
              <a:t>Standard formats are easier to work with in digital forensics due to wider compatibility</a:t>
            </a:r>
          </a:p>
          <a:p>
            <a:pPr>
              <a:defRPr sz="2000"/>
            </a:pPr>
            <a:r>
              <a:t>Nonstandard formats may require specialized tools or investigative skills to view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Digital Photograph File Formats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Examining the Exchangeable Image File Format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Exif (Exchangeable Image File Format) is a standard developed by JEITA for storing metadata in JPEG and TIF files.</a:t>
            </a:r>
          </a:p>
          <a:p>
            <a:pPr>
              <a:defRPr sz="2000"/>
            </a:pPr>
            <a:r>
              <a:t>Metadata includes device information (model, make, serial number) and settings (shutter speed, focal length, resolution, date, time).</a:t>
            </a:r>
          </a:p>
          <a:p>
            <a:pPr>
              <a:defRPr sz="2000"/>
            </a:pPr>
            <a:r>
              <a:t>Exif is an enhancement of JPEG/TIF formats, allowing metadata insertion by modifying the file header.</a:t>
            </a:r>
          </a:p>
          <a:p>
            <a:pPr>
              <a:defRPr sz="2000"/>
            </a:pPr>
            <a:r>
              <a:t>GPS location data may also be recorded in Exif files if the device has GPS capability.</a:t>
            </a:r>
          </a:p>
          <a:p>
            <a:pPr>
              <a:defRPr sz="2000"/>
            </a:pPr>
            <a:r>
              <a:t>Exif metadata is crucial for digital forensics, providing insights into device type and environmental context.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Recognizing a Graphics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best describes the difference between vector graphics and bitmap graphics?</a:t>
            </a:r>
          </a:p>
          <a:p>
            <a:pPr lvl="1"/>
            <a:r>
              <a:t>A) Vector graphics are made of pixels, while bitmap graphics are made of mathematical instructions.</a:t>
            </a:r>
          </a:p>
          <a:p>
            <a:pPr lvl="1"/>
            <a:r>
              <a:t>B) Bitmap graphics are made of pixels, while vector graphics are made of mathematical instructions.</a:t>
            </a:r>
          </a:p>
          <a:p>
            <a:pPr lvl="1"/>
            <a:r>
              <a:t>C) Vector graphics are always larger in file size than bitmap graphics.</a:t>
            </a:r>
          </a:p>
          <a:p>
            <a:pPr lvl="1"/>
            <a:r>
              <a:t>D) Bitmap graphics are always smaller in file size than vector graphics.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B - Bitmap graphics are composed of pixels arranged in a grid, while vector graphics use mathematical instructions to define shapes, lines, and curves. This distinction is key to understanding how each type of graphic is stored and rendered.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Data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Searching for and Carving Data from Unallocated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Email from t_sadler@zoho.com to b_aspen@aol.com matches contractor Bob Aspen</a:t>
            </a:r>
          </a:p>
          <a:p>
            <a:pPr>
              <a:defRPr sz="2000"/>
            </a:pPr>
            <a:r>
              <a:t>Message timestamp: July 10, 2017 3:32 PM</a:t>
            </a:r>
          </a:p>
          <a:p>
            <a:pPr>
              <a:defRPr sz="2000"/>
            </a:pPr>
            <a:r>
              <a:t>Header from Terry Sadler: July 10, 2017 3:28 PM</a:t>
            </a:r>
          </a:p>
          <a:p>
            <a:pPr>
              <a:defRPr sz="2000"/>
            </a:pPr>
            <a:r>
              <a:t>Indicates Jim Shu sent original message to t_sadler@zoho.com account</a:t>
            </a:r>
          </a:p>
          <a:p>
            <a:pPr>
              <a:defRPr sz="2000"/>
            </a:pPr>
            <a:r>
              <a:t>Second email contains: Jim Shu's kayak factory tour</a:t>
            </a:r>
          </a:p>
          <a:p>
            <a:pPr>
              <a:defRPr sz="2000"/>
            </a:pPr>
            <a:r>
              <a:t>Competitor interest in kayak manufacturing</a:t>
            </a:r>
          </a:p>
          <a:p>
            <a:pPr>
              <a:defRPr sz="2000"/>
            </a:pPr>
            <a:r>
              <a:t>Jim Shu smuggled modified JPEG photos using hexadecimal editor</a:t>
            </a:r>
          </a:p>
          <a:p>
            <a:pPr>
              <a:defRPr sz="2000"/>
            </a:pPr>
            <a:r>
              <a:t>Photos modified to avoid detection by web/email filters</a:t>
            </a:r>
          </a:p>
          <a:p>
            <a:pPr>
              <a:defRPr sz="2000"/>
            </a:pPr>
            <a:r>
              <a:t>Instructions provided to reedit photos and add .jpg extension for visibility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Searching for and Carving Data from Unallocated 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Searching for and Recovering Digital Photograph Evidence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t>Use Autopsy for Windows to search for and extract JPEG files from a USB drive.</a:t>
            </a:r>
          </a:p>
          <a:p>
            <a:pPr>
              <a:defRPr sz="1800"/>
            </a:pPr>
            <a:r>
              <a:t>Search for the string 'FIF' as it is part of the JFIF JPEG format label.</a:t>
            </a:r>
          </a:p>
          <a:p>
            <a:pPr>
              <a:defRPr sz="1800"/>
            </a:pPr>
            <a:r>
              <a:t>Be aware of false positives (search hits that are not relevant to the investigation).</a:t>
            </a:r>
          </a:p>
          <a:p>
            <a:pPr>
              <a:defRPr sz="1800"/>
            </a:pPr>
            <a:r>
              <a:t>Verify each search result to ensure it is the correct evidence.</a:t>
            </a:r>
          </a:p>
          <a:p>
            <a:pPr>
              <a:defRPr sz="1800"/>
            </a:pPr>
            <a:r>
              <a:t>Autopsy includes an Exif parser for metadata analysis.</a:t>
            </a:r>
          </a:p>
          <a:p>
            <a:pPr>
              <a:defRPr sz="1800"/>
            </a:pPr>
            <a:r>
              <a:t>Create a work folder at C:\Work\Chap08\Chapter before starting.</a:t>
            </a:r>
          </a:p>
          <a:p>
            <a:pPr>
              <a:defRPr sz="1800"/>
            </a:pPr>
            <a:r>
              <a:t>Download and extract C08InChp.exe to the work folder.</a:t>
            </a:r>
          </a:p>
          <a:p>
            <a:pPr>
              <a:defRPr sz="1800"/>
            </a:pPr>
            <a:r>
              <a:t>Steps to load the image file in Autopsy: Create a new case, add the data source, configure ingest modules.</a:t>
            </a:r>
          </a:p>
          <a:p>
            <a:pPr>
              <a:defRPr sz="1800"/>
            </a:pPr>
            <a:r>
              <a:t>Examine EXIF metadata to check for altered hexadecimal codes.</a:t>
            </a:r>
          </a:p>
          <a:p>
            <a:pPr>
              <a:defRPr sz="1800"/>
            </a:pPr>
            <a:r>
              <a:t>Perform keyword searches with 'FIF' (exact match) and 'fif' (substring) to find relevant files.</a:t>
            </a:r>
          </a:p>
          <a:p>
            <a:pPr>
              <a:defRPr sz="1800"/>
            </a:pPr>
            <a:r>
              <a:t>Identify overwritten headers (e.g., 'zzzz') in the file header for additional search values.</a:t>
            </a:r>
          </a:p>
          <a:p>
            <a:pPr>
              <a:defRPr sz="1800"/>
            </a:pPr>
            <a:r>
              <a:t>Use the Hex tab to view and analyze file headers for modifications.</a:t>
            </a:r>
          </a:p>
          <a:p>
            <a:pPr>
              <a:defRPr sz="1800"/>
            </a:pPr>
            <a:r>
              <a:t>Review file metadata including dates, times, and sectors used by the file.</a:t>
            </a:r>
          </a:p>
          <a:p>
            <a:pPr>
              <a:defRPr sz="1800"/>
            </a:pPr>
            <a:r>
              <a:t>Extract the recovered file (e.g., gametour2.exe) as Recover1.jpg for further analysis.</a:t>
            </a:r>
          </a:p>
          <a:p>
            <a:pPr>
              <a:defRPr sz="1800"/>
            </a:pPr>
            <a:r>
              <a:t>Document all recovery steps and create a new file to preserve the original evidence.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Data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Rebuilding File Headers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Attempt to open the recovered graphics file with an image viewer (e.g., Microsoft tool).</a:t>
            </a:r>
          </a:p>
          <a:p>
            <a:pPr>
              <a:defRPr sz="2000"/>
            </a:pPr>
            <a:r>
              <a:t>If the image displays successfully, the file is recovered; otherwise, inspect and correct the header values manually.</a:t>
            </a:r>
          </a:p>
          <a:p>
            <a:pPr>
              <a:defRPr sz="2000"/>
            </a:pPr>
            <a:r>
              <a:t>Check if the recovered header data is corrupt; if so, recover additional file pieces before viewing.</a:t>
            </a:r>
          </a:p>
          <a:p>
            <a:pPr>
              <a:defRPr sz="2000"/>
            </a:pPr>
            <a:r>
              <a:t>For intentionally altered files (e.g., Recover1.jpg), expect error messages like Figure 8-12.</a:t>
            </a:r>
          </a:p>
          <a:p>
            <a:pPr>
              <a:defRPr sz="2000"/>
            </a:pPr>
            <a:r>
              <a:t>If the file cannot be opened, compare its header data with a good JPEG file's header (FF D8 FF E0 from offset 0, JFIF label at offset 6).</a:t>
            </a:r>
          </a:p>
          <a:p>
            <a:pPr>
              <a:defRPr sz="2000"/>
            </a:pPr>
            <a:r>
              <a:t>Use a hexadecimal editor (e.g., WinHex) to manually insert correct hexadecimal values into the header.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Data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Reconstructing File Fragments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Identify and export all sectors of fragmented files</a:t>
            </a:r>
          </a:p>
          <a:p>
            <a:pPr>
              <a:defRPr sz="2000"/>
            </a:pPr>
            <a:r>
              <a:t>Determine starting and ending cluster numbers for each fragmented group</a:t>
            </a:r>
          </a:p>
          <a:p>
            <a:pPr>
              <a:defRPr sz="2000"/>
            </a:pPr>
            <a:r>
              <a:t>Copy fragmented sectors in correct sequence to a recovery file</a:t>
            </a:r>
          </a:p>
          <a:p>
            <a:pPr>
              <a:defRPr sz="2000"/>
            </a:pPr>
            <a:r>
              <a:t>Rebuild the file’s header for readability in a graphics viewer</a:t>
            </a:r>
          </a:p>
          <a:p>
            <a:pPr>
              <a:defRPr sz="2000"/>
            </a:pPr>
            <a:r>
              <a:t>Add .txt extension to copied sectors for temporary storage</a:t>
            </a:r>
          </a:p>
          <a:p>
            <a:pPr>
              <a:defRPr sz="2000"/>
            </a:pPr>
            <a:r>
              <a:t>Use techniques from 'Rebuilding File Headers' to view and reconstruct files</a:t>
            </a:r>
          </a:p>
          <a:p>
            <a:pPr>
              <a:defRPr sz="2000"/>
            </a:pPr>
            <a:r>
              <a:t>Save recovered data with .jpg extension for JPEG files</a:t>
            </a:r>
          </a:p>
          <a:p>
            <a:pPr>
              <a:defRPr sz="2000"/>
            </a:pPr>
            <a:r>
              <a:t>Combine multiple files (e.g., fragment1.txt and fragment2.txt) using DOS commands</a:t>
            </a:r>
          </a:p>
          <a:p>
            <a:pPr>
              <a:defRPr sz="2000"/>
            </a:pPr>
            <a:r>
              <a:t>Utilize tools like Hex Workshop for data-carving tasks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Examining Linux File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UNIX was created in the early 1970s as a multiuser, multithreaded, secure OS with many distributions.</a:t>
            </a:r>
          </a:p>
          <a:p>
            <a:pPr>
              <a:defRPr sz="2000"/>
            </a:pPr>
            <a:r>
              <a:t>The Open Group certifies UNIX-compliant systems, while Linux is not UNIX-certified but has more distributions.</a:t>
            </a:r>
          </a:p>
          <a:p>
            <a:pPr>
              <a:defRPr sz="2000"/>
            </a:pPr>
            <a:r>
              <a:t>Linux is the kernel of the OS, with additional components like GUI and applications included in distributions.</a:t>
            </a:r>
          </a:p>
          <a:p>
            <a:pPr>
              <a:defRPr sz="2000"/>
            </a:pPr>
            <a:r>
              <a:t>Notable UNIX distributions include IRIX, UnixWare, Solaris, AIX, and HP-UX, most of which are no longer available.</a:t>
            </a:r>
          </a:p>
          <a:p>
            <a:pPr>
              <a:defRPr sz="2000"/>
            </a:pPr>
            <a:r>
              <a:t>Common Linux distributions today: Ubuntu, CentOS, Mint, Fedora, and Gentoo.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Understanding Data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best describes the purpose of data compression in the context of graphics files?</a:t>
            </a:r>
          </a:p>
          <a:p>
            <a:pPr lvl="1"/>
            <a:r>
              <a:t>A) To increase the file size for better image quality</a:t>
            </a:r>
          </a:p>
          <a:p>
            <a:pPr lvl="1"/>
            <a:r>
              <a:t>B) To reduce disk space usage and improve transmission speed</a:t>
            </a:r>
          </a:p>
          <a:p>
            <a:pPr lvl="1"/>
            <a:r>
              <a:t>C) To convert analog signals into digital data</a:t>
            </a:r>
          </a:p>
          <a:p>
            <a:pPr lvl="1"/>
            <a:r>
              <a:t>D) To enhance the color depth of images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B - Data compression reduces file size, which saves disk space and decreases the time required to transmit files over a network.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Identifying Unknown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Use the Internet as the primary source for researching file formats and extensions.</a:t>
            </a:r>
          </a:p>
          <a:p>
            <a:pPr>
              <a:defRPr sz="2000"/>
            </a:pPr>
            <a:r>
              <a:t>Search for 'file type' or 'file format' to find comprehensive lists of websites with information on file extensions.</a:t>
            </a:r>
          </a:p>
          <a:p>
            <a:pPr>
              <a:defRPr sz="2000"/>
            </a:pPr>
            <a:r>
              <a:t>Refine searches by combining the file extension with 'file format' for more specific results.</a:t>
            </a:r>
          </a:p>
          <a:p>
            <a:pPr>
              <a:defRPr sz="2000"/>
            </a:pPr>
            <a:r>
              <a:t>Example: Search for 'XIF file format' to find information on this nonstandard graphics format.</a:t>
            </a:r>
          </a:p>
          <a:p>
            <a:pPr>
              <a:defRPr sz="2000"/>
            </a:pPr>
            <a:r>
              <a:t>Utilize resources like Webopedia, FileFormat.info, and Extension.Informer.com for detailed format information.</a:t>
            </a:r>
          </a:p>
          <a:p>
            <a:pPr>
              <a:defRPr sz="2000"/>
            </a:pPr>
            <a:r>
              <a:t>Note: Web information changes frequently; use search engines to access the latest data.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Identifying Unknown File Formats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Understanding Steganography in Graphics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200"/>
            </a:pPr>
            <a:r>
              <a:t>Steganography is a data-hiding technique that embeds secret messages within host files (e.g., graphics files).</a:t>
            </a:r>
          </a:p>
          <a:p>
            <a:pPr>
              <a:defRPr sz="2200"/>
            </a:pPr>
            <a:r>
              <a:t>Historical use: Ancient Greeks used shaved heads and tattoos to send covert messages to messengers.</a:t>
            </a:r>
          </a:p>
          <a:p>
            <a:pPr>
              <a:defRPr sz="2200"/>
            </a:pPr>
            <a:r>
              <a:t>Modern steganography faces limitations due to file size constraints but enables covert communication.</a:t>
            </a:r>
          </a:p>
          <a:p>
            <a:pPr>
              <a:defRPr sz="2200"/>
            </a:pPr>
            <a:r>
              <a:t>Key challenge: Hidden data remains undetected unless analyzed with specialized tools.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Identifying Unknown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statements accurately describes the XIF file format?</a:t>
            </a:r>
          </a:p>
          <a:p>
            <a:pPr lvl="1"/>
            <a:r>
              <a:t>A) It is a modern graphics format primarily used for high-resolution video storage.</a:t>
            </a:r>
          </a:p>
          <a:p>
            <a:pPr lvl="1"/>
            <a:r>
              <a:t>B) It is a proprietary format developed by Microsoft for image compression.</a:t>
            </a:r>
          </a:p>
          <a:p>
            <a:pPr lvl="1"/>
            <a:r>
              <a:t>C) It is a format derived from TIF, used by Nuance PaperPort for scanned images.</a:t>
            </a:r>
          </a:p>
          <a:p>
            <a:pPr lvl="1"/>
            <a:r>
              <a:t>D) It is a standard format for storing metadata in digital photographs, similar to Exif.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C - The XIF format is derived from TIF and is used by Nuance PaperPort to store scanned images. It is not related to Exif, which is a different format for storing metadata in digital photographs.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Copyright Issues with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t>Steganography and digital watermarks are used to protect copyrighted graphics by embedding information into files.</a:t>
            </a:r>
          </a:p>
          <a:p>
            <a:pPr>
              <a:defRPr sz="1800"/>
            </a:pPr>
            <a:r>
              <a:t>Digital investigators must be aware of copyright laws, especially in corporate environments where legal departments help prevent violations.</a:t>
            </a:r>
          </a:p>
          <a:p>
            <a:pPr>
              <a:defRPr sz="1800"/>
            </a:pPr>
            <a:r>
              <a:t>Determining the origin of photos (e.g., news photos posted without permission) is critical for copyright compliance.</a:t>
            </a:r>
          </a:p>
          <a:p>
            <a:pPr>
              <a:defRPr sz="1800"/>
            </a:pPr>
            <a:r>
              <a:t>The U.S. Copyright Office (www.copyright.gov) defines copyright laws for graphics under the 1976 Copyright Act.</a:t>
            </a:r>
          </a:p>
          <a:p>
            <a:pPr>
              <a:defRPr sz="1800"/>
            </a:pPr>
            <a:r>
              <a:t>International copyright laws vary by country, and enforcement requires legal action in the infringing country.</a:t>
            </a:r>
          </a:p>
          <a:p>
            <a:pPr>
              <a:defRPr sz="1800"/>
            </a:pPr>
            <a:r>
              <a:t>International treaties exist, but no universal international copyright law applies to all countries.</a:t>
            </a:r>
          </a:p>
          <a:p>
            <a:pPr>
              <a:defRPr sz="1800"/>
            </a:pPr>
            <a:r>
              <a:t>Copyright protects original works of authorship fixed in a tangible form, including graphics, software, and audiovisual works.</a:t>
            </a:r>
          </a:p>
          <a:p>
            <a:pPr>
              <a:defRPr sz="1800"/>
            </a:pPr>
            <a:r>
              <a:t>Digital watermarks can be visible (e.g., logos) or imperceptible (e.g., LSB modifications).</a:t>
            </a:r>
          </a:p>
          <a:p>
            <a:pPr>
              <a:defRPr sz="1800"/>
            </a:pPr>
            <a:r>
              <a:t>Fair use allows limited use of copyrighted material for news, critiques, education, and noncommercial purposes.</a:t>
            </a:r>
          </a:p>
          <a:p>
            <a:pPr>
              <a:defRPr sz="1800"/>
            </a:pPr>
            <a:r>
              <a:t>Copying materials for educational use without payment (e.g., using a commercial printer) may violate copyright.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Knowledge Check: Understanding Copyright Issues with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/>
          <a:p>
            <a:pPr>
              <a:defRPr b="1"/>
            </a:pPr>
            <a:r>
              <a:t>Which of the following statements accurately reflects the role of digital watermarks in copyright protection according to the provided text?</a:t>
            </a:r>
          </a:p>
          <a:p>
            <a:pPr lvl="1"/>
            <a:r>
              <a:t>A) Digital watermarks are always visible and serve as a clear identifier of ownership.</a:t>
            </a:r>
          </a:p>
          <a:p>
            <a:pPr lvl="1"/>
            <a:r>
              <a:t>B) Digital watermarks can be either visible or imperceptible and are used to protect copyrighted material.</a:t>
            </a:r>
          </a:p>
          <a:p>
            <a:pPr lvl="1"/>
            <a:r>
              <a:t>C) Digital watermarks are only used for audio files and not for graphics.</a:t>
            </a:r>
          </a:p>
          <a:p>
            <a:pPr lvl="1"/>
            <a:r>
              <a:t>D) Digital watermarks are not considered a form of copyright protection.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 Answer: B - The text explains that digital watermarks can be visible (e.g., copyright symbol or logo) or imperceptible (modifying LSBs), and they are used to protect copyrighted material, making option B correct.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Let's Apply This!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/>
            <a:r>
              <a:t>Digital forensics tools like SleuthKit and Autopsy are essential for analyzing and recovering graphics files, especially when headers are corrupted or files are fragmented.</a:t>
            </a:r>
          </a:p>
          <a:p>
            <a:pPr/>
            <a:r>
              <a:t>Steganography and digital watermarks are critical techniques for hiding information and protecting copyrighted graphics, but they require specialized tools for detection and analysis.</a:t>
            </a:r>
          </a:p>
          <a:p>
            <a:pPr/>
            <a:r>
              <a:t>Understanding file formats (e.g., XIF, TIF, JPEG) and their metadata (like EXIF) is vital for identifying, recovering, and analyzing graphics files in forensic investigations.</a:t>
            </a:r>
          </a:p>
          <a:p>
            <a:pPr/>
            <a:r>
              <a:t>Copyright laws and fair use principles must be carefully navigated in digital investigations to avoid legal violations, especially when dealing with corporate or international cases.</a:t>
            </a:r>
          </a:p>
          <a:p>
            <a:pPr/>
            <a:r>
              <a:t>Reconstructing file headers and fragments using hex editors and data-carving techniques enables the recovery of corrupted or altered graphics files for further analysis.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Examining Linux File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1488" y="1357313"/>
          <a:ext cx="11056937" cy="4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468"/>
                <a:gridCol w="5528469"/>
              </a:tblGrid>
              <a:tr h="449118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System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Contents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/etc/exports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File systems exported to remote hosts; might include remote drive mappings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/etc/fstab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File system table of devices and mount points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/var/log/lastlog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User’s last logon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/var/log/wtmp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Logon and logoff history information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/var/run/utmp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Current user’s logon information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/var/log/dmesg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System messages log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/var/log/syslog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System log, occasionally called system.log or kernel.log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/etc/shadow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Master password file, containing hashed passwords for the local system</a:t>
                      </a:r>
                    </a:p>
                  </a:txBody>
                  <a:tcPr/>
                </a:tc>
              </a:tr>
              <a:tr h="449118">
                <a:tc>
                  <a:txBody>
                    <a:bodyPr/>
                    <a:lstStyle/>
                    <a:p>
                      <a:r>
                        <a:t>/etc/group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Group memberships for the local system</a:t>
                      </a:r>
                    </a:p>
                  </a:txBody>
                  <a:tcPr/>
                </a:tc>
              </a:tr>
              <a:tr h="449120">
                <a:tc>
                  <a:txBody>
                    <a:bodyPr/>
                    <a:lstStyle/>
                    <a:p>
                      <a:r>
                        <a:t>/etc/passwd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Account information for the local system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Examining Linux File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1488" y="1357313"/>
          <a:ext cx="11056937" cy="4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468"/>
                <a:gridCol w="5528469"/>
              </a:tblGrid>
              <a:tr h="705757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Contents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applications and commands are in this directory or its subdirectories (bin, sbin)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system configuration files are stored in this directory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directories for all users, usually named after their usernames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directory for the root user (superuser)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Device files representing hardware devices (e.g., /dev/sda for the main hard drive)</a:t>
                      </a:r>
                    </a:p>
                  </a:txBody>
                  <a:tcPr/>
                </a:tc>
              </a:tr>
              <a:tr h="705758">
                <a:tc>
                  <a:txBody>
                    <a:bodyPr/>
                    <a:lstStyle/>
                    <a:p>
                      <a:r>
                        <a:t>/var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Subdirectories like log (for logs), mail (for email accounts), and spool (for print jobs)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Examining Linux File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1488" y="1357313"/>
          <a:ext cx="11056937" cy="4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468"/>
                <a:gridCol w="5528469"/>
              </a:tblGrid>
              <a:tr h="705757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Contents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applications and commands are in this directory or its subdirectories (bin and sbin)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system configuration files are stored in this directory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directories for all users, usually named after their usernames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directory for the root user (superuser), kept separate from other user home directories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Device files that act as stand-ins for the devices they represent (e.g., /dev/sda is the first non-IDE disk drive)</a:t>
                      </a:r>
                    </a:p>
                  </a:txBody>
                  <a:tcPr/>
                </a:tc>
              </a:tr>
              <a:tr h="705758">
                <a:tc>
                  <a:txBody>
                    <a:bodyPr/>
                    <a:lstStyle/>
                    <a:p>
                      <a:r>
                        <a:t>/var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Subdirectories such as log (useful for investigations), mail (storing e-mail accounts), and spool (where print jobs are spooled)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Examining Linux File Structures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1488" y="1357313"/>
          <a:ext cx="11056937" cy="4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468"/>
                <a:gridCol w="5528469"/>
              </a:tblGrid>
              <a:tr h="705757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t>Contents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applications and commands are in this directory or its subdirectories (bin and sbin)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Most system configuration files are stored in this directory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directories for all users, usually named after their usernames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The home directory for the root user (superuser), kept separate from other user home directories</a:t>
                      </a:r>
                    </a:p>
                  </a:txBody>
                  <a:tcPr/>
                </a:tc>
              </a:tr>
              <a:tr h="705757">
                <a:tc>
                  <a:txBody>
                    <a:bodyPr/>
                    <a:lstStyle/>
                    <a:p>
                      <a:r>
                        <a:t>/dev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Device files that act as stand-ins for the devices they represent (e.g., /dev/sda is the first non-IDE disk drive)</a:t>
                      </a:r>
                    </a:p>
                  </a:txBody>
                  <a:tcPr/>
                </a:tc>
              </a:tr>
              <a:tr h="705758">
                <a:tc>
                  <a:txBody>
                    <a:bodyPr/>
                    <a:lstStyle/>
                    <a:p>
                      <a:r>
                        <a:t>/var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Subdirectories such as log (useful for investigations), mail (storing e-mail accounts), and spool (where print jobs are spooled)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 Structures in Ext4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Inodes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t>Inodes are key components of the Linux file system, storing metadata for files and directories.</a:t>
            </a:r>
          </a:p>
          <a:p>
            <a:pPr>
              <a:defRPr sz="1800"/>
            </a:pPr>
            <a:r>
              <a:t>They contain information such as UIDs, GIDs, timestamps (modification, access, creation), and file locations.</a:t>
            </a:r>
          </a:p>
          <a:p>
            <a:pPr>
              <a:defRPr sz="1800"/>
            </a:pPr>
            <a:r>
              <a:t>Inodes provide a mechanism for linking data stored in data blocks.</a:t>
            </a:r>
          </a:p>
          <a:p>
            <a:pPr>
              <a:defRPr sz="1800"/>
            </a:pPr>
            <a:r>
              <a:t>Each file or directory has an inode with the following attributes:</a:t>
            </a:r>
          </a:p>
          <a:p>
            <a:pPr>
              <a:defRPr sz="1800"/>
            </a:pPr>
            <a:r>
              <a:t>• Mode and type of the file/directory</a:t>
            </a:r>
          </a:p>
          <a:p>
            <a:pPr>
              <a:defRPr sz="1800"/>
            </a:pPr>
            <a:r>
              <a:t>• Number of links</a:t>
            </a:r>
          </a:p>
          <a:p>
            <a:pPr>
              <a:defRPr sz="1800"/>
            </a:pPr>
            <a:r>
              <a:t>• Owner UID and GID</a:t>
            </a:r>
          </a:p>
          <a:p>
            <a:pPr>
              <a:defRPr sz="1800"/>
            </a:pPr>
            <a:r>
              <a:t>• File size in bytes</a:t>
            </a:r>
          </a:p>
          <a:p>
            <a:pPr>
              <a:defRPr sz="1800"/>
            </a:pPr>
            <a:r>
              <a:t>• Last access and modification times</a:t>
            </a:r>
          </a:p>
          <a:p>
            <a:pPr>
              <a:defRPr sz="1800"/>
            </a:pPr>
            <a:r>
              <a:t>• Last status change time</a:t>
            </a:r>
          </a:p>
          <a:p>
            <a:pPr>
              <a:defRPr sz="1800"/>
            </a:pPr>
            <a:r>
              <a:t>• Block addresses for file data</a:t>
            </a:r>
          </a:p>
          <a:p>
            <a:pPr>
              <a:defRPr sz="1800"/>
            </a:pPr>
            <a:r>
              <a:t>• Indirect, double-indirect, and triple-indirect block pointers</a:t>
            </a:r>
          </a:p>
          <a:p>
            <a:pPr>
              <a:defRPr sz="1800"/>
            </a:pPr>
            <a:r>
              <a:t>• Current usage status</a:t>
            </a:r>
          </a:p>
          <a:p>
            <a:pPr>
              <a:defRPr sz="1800"/>
            </a:pPr>
            <a:r>
              <a:t>• Number of allocated blocks</a:t>
            </a:r>
          </a:p>
          <a:p>
            <a:pPr>
              <a:defRPr sz="1800"/>
            </a:pPr>
            <a:r>
              <a:t>• File generation and version numbers</a:t>
            </a:r>
          </a:p>
          <a:p>
            <a:pPr>
              <a:defRPr sz="1800"/>
            </a:pPr>
            <a:r>
              <a:t>• Continuation inode link</a:t>
            </a:r>
          </a:p>
          <a:p>
            <a:pPr>
              <a:defRPr sz="1800"/>
            </a:pPr>
            <a:r>
              <a:t>• Inodes do not store filenames or paths, only metadata like MAC times.</a:t>
            </a:r>
          </a:p>
          <a:p>
            <a:pPr>
              <a:defRPr sz="1800"/>
            </a:pPr>
            <a:r>
              <a:t>• An inode has 13 pointers to data blocks and other pointers for storage allocation.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File Structures in Ext4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Hard Links and Symbolic 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 sz="quarter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t>A hard link is a pointer that allows accessing the same file by different filenames, which refer to the same inode and physical location on the drive.</a:t>
            </a:r>
          </a:p>
          <a:p>
            <a:pPr>
              <a:defRPr sz="2000"/>
            </a:pPr>
            <a:r>
              <a:t>Hard links enable multiple filenames to access the same inode, allowing different users to access the same file.</a:t>
            </a:r>
          </a:p>
          <a:p>
            <a:pPr>
              <a:defRPr sz="2000"/>
            </a:pPr>
            <a:r>
              <a:t>All hard links must reside on the same physical drive, not another volume.</a:t>
            </a:r>
          </a:p>
          <a:p>
            <a:pPr>
              <a:defRPr sz="2000"/>
            </a:pPr>
            <a:r>
              <a:t>The link count in an inode indicates the number of hard links pointing to it.</a:t>
            </a:r>
          </a:p>
          <a:p>
            <a:pPr>
              <a:defRPr sz="2000"/>
            </a:pPr>
            <a:r>
              <a:t>Deleting a file with hard links reduces the link count; when it reaches zero, the file is effectively deleted.</a:t>
            </a:r>
          </a:p>
          <a:p>
            <a:pPr>
              <a:defRPr sz="2000"/>
            </a:pPr>
            <a:r>
              <a:t>Directories have higher link counts due to their . and .. references.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Arial</vt:lpstr>
      <vt:lpstr>Calibri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73</cp:revision>
  <cp:lastPrinted>2024-03-07T22:50:54Z</cp:lastPrinted>
  <dcterms:created xsi:type="dcterms:W3CDTF">2025-07-12T04:25:30Z</dcterms:created>
  <dcterms:modified xsi:type="dcterms:W3CDTF">2025-07-13T16:03:54Z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